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2" r:id="rId40"/>
    <p:sldId id="291" r:id="rId41"/>
    <p:sldId id="293" r:id="rId42"/>
    <p:sldId id="294" r:id="rId43"/>
    <p:sldId id="295" r:id="rId44"/>
    <p:sldId id="290" r:id="rId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7007760" y="3177000"/>
            <a:ext cx="56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2"/>
          <p:cNvSpPr/>
          <p:nvPr/>
        </p:nvSpPr>
        <p:spPr>
          <a:xfrm>
            <a:off x="1575000" y="3158280"/>
            <a:ext cx="561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1004400" y="1021680"/>
            <a:ext cx="7136280" cy="152640"/>
            <a:chOff x="1004400" y="1021680"/>
            <a:chExt cx="7136280" cy="152640"/>
          </a:xfrm>
        </p:grpSpPr>
        <p:sp>
          <p:nvSpPr>
            <p:cNvPr id="3" name="CustomShape 4"/>
            <p:cNvSpPr/>
            <p:nvPr/>
          </p:nvSpPr>
          <p:spPr>
            <a:xfrm rot="10800000">
              <a:off x="1004400" y="102132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1004400" y="117360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1004040" y="3969000"/>
            <a:ext cx="7136280" cy="153000"/>
            <a:chOff x="1004040" y="3969000"/>
            <a:chExt cx="7136280" cy="153000"/>
          </a:xfrm>
        </p:grpSpPr>
        <p:sp>
          <p:nvSpPr>
            <p:cNvPr id="6" name="CustomShape 7"/>
            <p:cNvSpPr/>
            <p:nvPr/>
          </p:nvSpPr>
          <p:spPr>
            <a:xfrm>
              <a:off x="1004040" y="412164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04040" y="396900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1004040" y="1751760"/>
            <a:ext cx="7136280" cy="10220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en-US" sz="5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65B7473-97A8-4DB3-B0C3-AD030A02D43A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0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1A4F0E8-C4BB-49DC-9113-2CD15A06FE86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0" y="2075040"/>
            <a:ext cx="4372200" cy="99324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4448880" y="2075040"/>
            <a:ext cx="4341600" cy="9932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3B9C876-3C6B-4AF4-BFB0-382DA73F665E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3DCD49A-E790-4908-AA4F-1AB4B3AA5BF6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13;p26"/>
          <p:cNvPicPr/>
          <p:nvPr/>
        </p:nvPicPr>
        <p:blipFill>
          <a:blip r:embed="rId1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424242"/>
                </a:solidFill>
                <a:latin typeface="PT Sans Narrow"/>
                <a:ea typeface="PT Sans Narrow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77DC612-D884-499D-A3D3-A6F69531B5F1}" type="slidenum">
              <a:rPr lang="en" sz="1000" b="0" strike="noStrike" spc="-1">
                <a:solidFill>
                  <a:srgbClr val="FFFFFF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188720" y="-91440"/>
            <a:ext cx="6949440" cy="2949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EF6C00"/>
                </a:solidFill>
                <a:latin typeface="Pacifico"/>
                <a:ea typeface="Pacifico"/>
              </a:rPr>
              <a:t>Amoun Language Schools</a:t>
            </a:r>
            <a:br/>
            <a:r>
              <a:rPr lang="en" sz="28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School Management System (LMS)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2194560" y="3165120"/>
            <a:ext cx="4754880" cy="766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Karim Ehab, Youssif Assem, Mohamed Moataz &amp; Philip George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896040" y="4480560"/>
            <a:ext cx="7136280" cy="641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0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Supervised by: Dr. Essam Eliwa, Dr. Yomna Ibrahim</a:t>
            </a:r>
            <a:br/>
            <a:r>
              <a:rPr lang="en" sz="20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Supervising Assistant: Eng. Nada Ayman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8E5A4D1-932C-41E7-B776-E01564CD4FB1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1</a:t>
            </a:fld>
            <a:endParaRPr lang="en-US" sz="1000" b="0" strike="noStrike" spc="-1">
              <a:latin typeface="Times New Roman"/>
            </a:endParaRPr>
          </a:p>
        </p:txBody>
      </p:sp>
      <p:pic>
        <p:nvPicPr>
          <p:cNvPr id="211" name="Google Shape;124;p27"/>
          <p:cNvPicPr/>
          <p:nvPr/>
        </p:nvPicPr>
        <p:blipFill>
          <a:blip r:embed="rId2"/>
          <a:srcRect l="17893" r="14702"/>
          <a:stretch/>
        </p:blipFill>
        <p:spPr>
          <a:xfrm>
            <a:off x="0" y="81720"/>
            <a:ext cx="1915200" cy="86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Use Case: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D5EF2A3-1A01-458B-9FB7-F6B4650DE59D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10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21F2A60-5D28-4E9E-8C07-C76367E23D01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11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335520" y="33120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Use Case Diagram:</a:t>
            </a:r>
            <a:endParaRPr lang="en-US" sz="2700" b="0" strike="noStrike" spc="-1">
              <a:latin typeface="Arial"/>
            </a:endParaRPr>
          </a:p>
        </p:txBody>
      </p:sp>
      <p:pic>
        <p:nvPicPr>
          <p:cNvPr id="235" name="Picture 6"/>
          <p:cNvPicPr/>
          <p:nvPr/>
        </p:nvPicPr>
        <p:blipFill>
          <a:blip r:embed="rId2"/>
          <a:stretch/>
        </p:blipFill>
        <p:spPr>
          <a:xfrm>
            <a:off x="3121560" y="0"/>
            <a:ext cx="4938120" cy="504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Functional Requirements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45A00AF-35CD-4E0F-8100-B8DF198F8C62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12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6"/>
          <p:cNvPicPr/>
          <p:nvPr/>
        </p:nvPicPr>
        <p:blipFill>
          <a:blip r:embed="rId2"/>
          <a:srcRect l="3358" t="15499" r="1775" b="3679"/>
          <a:stretch/>
        </p:blipFill>
        <p:spPr>
          <a:xfrm>
            <a:off x="4039200" y="2691000"/>
            <a:ext cx="5059800" cy="2278800"/>
          </a:xfrm>
          <a:prstGeom prst="rect">
            <a:avLst/>
          </a:prstGeom>
          <a:ln>
            <a:noFill/>
          </a:ln>
        </p:spPr>
      </p:pic>
      <p:sp>
        <p:nvSpPr>
          <p:cNvPr id="23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60961E1-035E-456B-975E-00E6E6F53949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13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335520" y="293760"/>
            <a:ext cx="42361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6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Functional  Requirements</a:t>
            </a: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:</a:t>
            </a:r>
            <a:endParaRPr lang="en-US" sz="2700" b="0" strike="noStrike" spc="-1">
              <a:latin typeface="Arial"/>
            </a:endParaRPr>
          </a:p>
        </p:txBody>
      </p:sp>
      <p:pic>
        <p:nvPicPr>
          <p:cNvPr id="241" name="Picture 2"/>
          <p:cNvPicPr/>
          <p:nvPr/>
        </p:nvPicPr>
        <p:blipFill>
          <a:blip r:embed="rId3"/>
          <a:srcRect l="6147" t="3088" r="3331" b="4059"/>
          <a:stretch/>
        </p:blipFill>
        <p:spPr>
          <a:xfrm>
            <a:off x="59400" y="899280"/>
            <a:ext cx="3978000" cy="4012560"/>
          </a:xfrm>
          <a:prstGeom prst="rect">
            <a:avLst/>
          </a:prstGeom>
          <a:ln>
            <a:noFill/>
          </a:ln>
        </p:spPr>
      </p:pic>
      <p:pic>
        <p:nvPicPr>
          <p:cNvPr id="242" name="Picture 4"/>
          <p:cNvPicPr/>
          <p:nvPr/>
        </p:nvPicPr>
        <p:blipFill>
          <a:blip r:embed="rId4"/>
          <a:srcRect l="4239" t="5646" r="3603" b="5219"/>
          <a:stretch/>
        </p:blipFill>
        <p:spPr>
          <a:xfrm>
            <a:off x="4038840" y="20880"/>
            <a:ext cx="5104800" cy="265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Non- Functional Requirements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8C5C15C-A09F-48BD-A090-65FF38A7A870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14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AB272BC-474F-41E9-8E31-1A33922A0274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15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248760" y="273600"/>
            <a:ext cx="4236120" cy="58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Non-Functional  Requirements:</a:t>
            </a:r>
            <a:endParaRPr lang="en-US" sz="2700" b="0" strike="noStrike" spc="-1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649520" y="2581920"/>
            <a:ext cx="1884960" cy="22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rgbClr val="000000"/>
                </a:solidFill>
                <a:latin typeface="Open Sans"/>
                <a:ea typeface="Open Sans"/>
              </a:rPr>
              <a:t>Accessibilty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48" name="Google Shape;258;p40"/>
          <p:cNvPicPr/>
          <p:nvPr/>
        </p:nvPicPr>
        <p:blipFill>
          <a:blip r:embed="rId2"/>
          <a:stretch/>
        </p:blipFill>
        <p:spPr>
          <a:xfrm>
            <a:off x="7410240" y="1172160"/>
            <a:ext cx="1519560" cy="1357560"/>
          </a:xfrm>
          <a:prstGeom prst="rect">
            <a:avLst/>
          </a:prstGeom>
          <a:ln>
            <a:noFill/>
          </a:ln>
        </p:spPr>
      </p:pic>
      <p:sp>
        <p:nvSpPr>
          <p:cNvPr id="249" name="CustomShape 4"/>
          <p:cNvSpPr/>
          <p:nvPr/>
        </p:nvSpPr>
        <p:spPr>
          <a:xfrm>
            <a:off x="3588480" y="2560320"/>
            <a:ext cx="1532160" cy="22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rgbClr val="000000"/>
                </a:solidFill>
                <a:latin typeface="Open Sans"/>
                <a:ea typeface="Open Sans"/>
              </a:rPr>
              <a:t>Availability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7426800" y="2665080"/>
            <a:ext cx="1884960" cy="22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rgbClr val="000000"/>
                </a:solidFill>
                <a:latin typeface="Open Sans"/>
                <a:ea typeface="Open Sans"/>
              </a:rPr>
              <a:t>Usability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2270160" y="3015720"/>
            <a:ext cx="360" cy="58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7"/>
          <p:cNvSpPr/>
          <p:nvPr/>
        </p:nvSpPr>
        <p:spPr>
          <a:xfrm>
            <a:off x="8033400" y="3024000"/>
            <a:ext cx="360" cy="58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8"/>
          <p:cNvSpPr/>
          <p:nvPr/>
        </p:nvSpPr>
        <p:spPr>
          <a:xfrm>
            <a:off x="4201920" y="2925360"/>
            <a:ext cx="360" cy="58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9"/>
          <p:cNvSpPr/>
          <p:nvPr/>
        </p:nvSpPr>
        <p:spPr>
          <a:xfrm>
            <a:off x="7257240" y="3555360"/>
            <a:ext cx="2999520" cy="299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rgbClr val="000000"/>
                </a:solidFill>
                <a:latin typeface="Open Sans"/>
                <a:ea typeface="Open Sans"/>
              </a:rPr>
              <a:t>Ease of use and understanding</a:t>
            </a:r>
            <a:r>
              <a:rPr lang="en" sz="14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5" name="CustomShape 10"/>
          <p:cNvSpPr/>
          <p:nvPr/>
        </p:nvSpPr>
        <p:spPr>
          <a:xfrm>
            <a:off x="3083400" y="3467160"/>
            <a:ext cx="2485440" cy="299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rgbClr val="000000"/>
                </a:solidFill>
                <a:latin typeface="Open Sans"/>
                <a:ea typeface="Open Sans"/>
              </a:rPr>
              <a:t>Different Platforms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rgbClr val="000000"/>
                </a:solidFill>
                <a:latin typeface="Open Sans"/>
                <a:ea typeface="Open Sans"/>
              </a:rPr>
              <a:t>Offer client’s needs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56" name="CustomShape 11"/>
          <p:cNvSpPr/>
          <p:nvPr/>
        </p:nvSpPr>
        <p:spPr>
          <a:xfrm>
            <a:off x="1431360" y="3556800"/>
            <a:ext cx="1725480" cy="299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rgbClr val="000000"/>
                </a:solidFill>
                <a:latin typeface="Open Sans"/>
                <a:ea typeface="Open Sans"/>
              </a:rPr>
              <a:t>MVC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257" name="Group 12"/>
          <p:cNvGrpSpPr/>
          <p:nvPr/>
        </p:nvGrpSpPr>
        <p:grpSpPr>
          <a:xfrm>
            <a:off x="122760" y="1131480"/>
            <a:ext cx="1523160" cy="4572720"/>
            <a:chOff x="122760" y="1131480"/>
            <a:chExt cx="1523160" cy="4572720"/>
          </a:xfrm>
        </p:grpSpPr>
        <p:pic>
          <p:nvPicPr>
            <p:cNvPr id="258" name="Google Shape;253;p40"/>
            <p:cNvPicPr/>
            <p:nvPr/>
          </p:nvPicPr>
          <p:blipFill>
            <a:blip r:embed="rId3"/>
            <a:srcRect l="1847" r="-1847"/>
            <a:stretch/>
          </p:blipFill>
          <p:spPr>
            <a:xfrm>
              <a:off x="183240" y="1131480"/>
              <a:ext cx="1462680" cy="1284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13"/>
            <p:cNvSpPr/>
            <p:nvPr/>
          </p:nvSpPr>
          <p:spPr>
            <a:xfrm>
              <a:off x="191880" y="2583000"/>
              <a:ext cx="1424160" cy="184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600" b="1" strike="noStrike" spc="-1">
                  <a:solidFill>
                    <a:srgbClr val="000000"/>
                  </a:solidFill>
                  <a:latin typeface="Open Sans"/>
                  <a:ea typeface="Open Sans"/>
                </a:rPr>
                <a:t>Security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60" name="CustomShape 14"/>
            <p:cNvSpPr/>
            <p:nvPr/>
          </p:nvSpPr>
          <p:spPr>
            <a:xfrm>
              <a:off x="889560" y="2934720"/>
              <a:ext cx="360" cy="48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15"/>
            <p:cNvSpPr/>
            <p:nvPr/>
          </p:nvSpPr>
          <p:spPr>
            <a:xfrm>
              <a:off x="122760" y="3467160"/>
              <a:ext cx="1495800" cy="22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600" b="1" strike="noStrike" spc="-1">
                  <a:solidFill>
                    <a:srgbClr val="000000"/>
                  </a:solidFill>
                  <a:latin typeface="Open Sans"/>
                  <a:ea typeface="Open Sans"/>
                </a:rPr>
                <a:t>Hashing</a:t>
              </a:r>
              <a:endParaRPr lang="en-US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600" b="1" strike="noStrike" spc="-1">
                  <a:solidFill>
                    <a:srgbClr val="000000"/>
                  </a:solidFill>
                  <a:latin typeface="Open Sans"/>
                  <a:ea typeface="Open Sans"/>
                </a:rPr>
                <a:t>Encryption 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262" name="Picture 3"/>
          <p:cNvPicPr/>
          <p:nvPr/>
        </p:nvPicPr>
        <p:blipFill>
          <a:blip r:embed="rId4"/>
          <a:stretch/>
        </p:blipFill>
        <p:spPr>
          <a:xfrm>
            <a:off x="1729440" y="1185840"/>
            <a:ext cx="1284120" cy="1284120"/>
          </a:xfrm>
          <a:prstGeom prst="rect">
            <a:avLst/>
          </a:prstGeom>
          <a:ln>
            <a:noFill/>
          </a:ln>
        </p:spPr>
      </p:pic>
      <p:grpSp>
        <p:nvGrpSpPr>
          <p:cNvPr id="263" name="Group 16"/>
          <p:cNvGrpSpPr/>
          <p:nvPr/>
        </p:nvGrpSpPr>
        <p:grpSpPr>
          <a:xfrm>
            <a:off x="3256200" y="1271880"/>
            <a:ext cx="2029320" cy="1047240"/>
            <a:chOff x="3256200" y="1271880"/>
            <a:chExt cx="2029320" cy="1047240"/>
          </a:xfrm>
        </p:grpSpPr>
        <p:pic>
          <p:nvPicPr>
            <p:cNvPr id="264" name="Google Shape;257;p40"/>
            <p:cNvPicPr/>
            <p:nvPr/>
          </p:nvPicPr>
          <p:blipFill>
            <a:blip r:embed="rId5"/>
            <a:stretch/>
          </p:blipFill>
          <p:spPr>
            <a:xfrm>
              <a:off x="3256200" y="1310760"/>
              <a:ext cx="1137240" cy="916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5" name="Picture 5"/>
            <p:cNvPicPr/>
            <p:nvPr/>
          </p:nvPicPr>
          <p:blipFill>
            <a:blip r:embed="rId6"/>
            <a:srcRect l="18782" t="11459" r="17699" b="19486"/>
            <a:stretch/>
          </p:blipFill>
          <p:spPr>
            <a:xfrm>
              <a:off x="4393440" y="1271880"/>
              <a:ext cx="892080" cy="1047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6" name="Picture 7"/>
          <p:cNvPicPr/>
          <p:nvPr/>
        </p:nvPicPr>
        <p:blipFill>
          <a:blip r:embed="rId7"/>
          <a:stretch/>
        </p:blipFill>
        <p:spPr>
          <a:xfrm>
            <a:off x="5733000" y="1217160"/>
            <a:ext cx="1267200" cy="1267200"/>
          </a:xfrm>
          <a:prstGeom prst="rect">
            <a:avLst/>
          </a:prstGeom>
          <a:ln>
            <a:noFill/>
          </a:ln>
        </p:spPr>
      </p:pic>
      <p:sp>
        <p:nvSpPr>
          <p:cNvPr id="267" name="CustomShape 17"/>
          <p:cNvSpPr/>
          <p:nvPr/>
        </p:nvSpPr>
        <p:spPr>
          <a:xfrm>
            <a:off x="5547960" y="2529000"/>
            <a:ext cx="1884960" cy="22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rgbClr val="000000"/>
                </a:solidFill>
                <a:latin typeface="Open Sans"/>
                <a:ea typeface="Open Sans"/>
              </a:rPr>
              <a:t>Performance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68" name="CustomShape 18"/>
          <p:cNvSpPr/>
          <p:nvPr/>
        </p:nvSpPr>
        <p:spPr>
          <a:xfrm>
            <a:off x="6245280" y="2946600"/>
            <a:ext cx="360" cy="127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9"/>
          <p:cNvSpPr/>
          <p:nvPr/>
        </p:nvSpPr>
        <p:spPr>
          <a:xfrm>
            <a:off x="4952520" y="4222080"/>
            <a:ext cx="2999520" cy="299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trike="noStrike" spc="-1">
                <a:solidFill>
                  <a:srgbClr val="000000"/>
                </a:solidFill>
                <a:latin typeface="Open Sans"/>
                <a:ea typeface="Open Sans"/>
              </a:rPr>
              <a:t>Efficient as it should be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0" name="CustomShape 20"/>
          <p:cNvSpPr/>
          <p:nvPr/>
        </p:nvSpPr>
        <p:spPr>
          <a:xfrm rot="5400000">
            <a:off x="3991680" y="1428480"/>
            <a:ext cx="415440" cy="2037600"/>
          </a:xfrm>
          <a:prstGeom prst="rightBrace">
            <a:avLst>
              <a:gd name="adj1" fmla="val 120772"/>
              <a:gd name="adj2" fmla="val 49258"/>
            </a:avLst>
          </a:prstGeom>
          <a:noFill/>
          <a:ln w="38160"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Database Diagram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83F8EA1-5793-4237-8BA1-5F40545C2B9F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16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E2CC4723-EF23-436D-8E95-2356B63A3543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17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Database Diagram:</a:t>
            </a:r>
            <a:endParaRPr lang="en-US" sz="2700" b="0" strike="noStrike" spc="-1">
              <a:latin typeface="Arial"/>
            </a:endParaRPr>
          </a:p>
        </p:txBody>
      </p:sp>
      <p:pic>
        <p:nvPicPr>
          <p:cNvPr id="275" name="Picture 2"/>
          <p:cNvPicPr/>
          <p:nvPr/>
        </p:nvPicPr>
        <p:blipFill>
          <a:blip r:embed="rId2"/>
          <a:stretch/>
        </p:blipFill>
        <p:spPr>
          <a:xfrm>
            <a:off x="2644560" y="86760"/>
            <a:ext cx="6375960" cy="432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Class Diagram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F62755A-37A4-4BAE-BCED-C6753DE92B81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18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CF907B7-EFDB-40A9-8B98-58B9EFDC9B41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19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Class Diagram:</a:t>
            </a:r>
            <a:endParaRPr lang="en-US" sz="2700" b="0" strike="noStrike" spc="-1">
              <a:latin typeface="Arial"/>
            </a:endParaRPr>
          </a:p>
        </p:txBody>
      </p:sp>
      <p:pic>
        <p:nvPicPr>
          <p:cNvPr id="280" name="Picture 2"/>
          <p:cNvPicPr/>
          <p:nvPr/>
        </p:nvPicPr>
        <p:blipFill>
          <a:blip r:embed="rId2"/>
          <a:stretch/>
        </p:blipFill>
        <p:spPr>
          <a:xfrm>
            <a:off x="2626560" y="7200"/>
            <a:ext cx="6132600" cy="48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75240" y="-66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Agenda: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0" y="731520"/>
            <a:ext cx="4012200" cy="4527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30000"/>
              </a:lnSpc>
              <a:tabLst>
                <a:tab pos="0" algn="l"/>
              </a:tabLst>
            </a:pPr>
            <a:r>
              <a:rPr lang="en" sz="1800" b="1" u="sng" strike="noStrike" spc="-1">
                <a:solidFill>
                  <a:srgbClr val="695D46"/>
                </a:solidFill>
                <a:uFillTx/>
                <a:latin typeface="Open Sans"/>
                <a:ea typeface="Open Sans"/>
              </a:rPr>
              <a:t>SOFTWARE ENGINEERING (SE305)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Introduction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Problem Statement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System Overview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Use Case Diagram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Functional Requirements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Non-Functional Requirements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Database Diagram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Class Diagram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Prototype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Live Demo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6230CBC-31A2-45B7-8F87-9991D8E73210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2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3945600" y="640080"/>
            <a:ext cx="5287680" cy="398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marL="114480">
              <a:lnSpc>
                <a:spcPct val="130000"/>
              </a:lnSpc>
              <a:tabLst>
                <a:tab pos="0" algn="l"/>
              </a:tabLst>
            </a:pPr>
            <a:r>
              <a:rPr lang="en-US" sz="1800" b="1" u="sng" strike="noStrike" spc="-1">
                <a:solidFill>
                  <a:srgbClr val="695D46"/>
                </a:solidFill>
                <a:uFillTx/>
                <a:latin typeface="Open Sans"/>
                <a:ea typeface="Open Sans"/>
              </a:rPr>
              <a:t>HUMAN COMPUTER INTERACTION (CSC341)</a:t>
            </a:r>
            <a:endParaRPr lang="en-US" sz="1800" b="0" strike="noStrike" spc="-1"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-US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PACT Analysis</a:t>
            </a:r>
            <a:endParaRPr lang="en-US" sz="1600" b="0" strike="noStrike" spc="-1"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pos="0" algn="l"/>
              </a:tabLst>
            </a:pPr>
            <a:r>
              <a:rPr lang="en-US" sz="1600" b="0" strike="noStrike" spc="-1">
                <a:solidFill>
                  <a:srgbClr val="695D46"/>
                </a:solidFill>
                <a:latin typeface="Open Sans"/>
                <a:ea typeface="Open Sans"/>
              </a:rPr>
              <a:t>HTA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Wireframes and Prototypes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AE31E8A1-1DD7-4F19-975F-0AE9A7CFCACB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20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2E714EE-3045-49D1-A9CF-EA91F8A5021F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21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35520" y="33120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591120" y="1399680"/>
            <a:ext cx="7791840" cy="34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4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Prototype(1/2):</a:t>
            </a:r>
            <a:endParaRPr lang="en-US" sz="2700" b="0" strike="noStrike" spc="-1">
              <a:latin typeface="Arial"/>
            </a:endParaRPr>
          </a:p>
        </p:txBody>
      </p:sp>
      <p:pic>
        <p:nvPicPr>
          <p:cNvPr id="287" name="Picture 2"/>
          <p:cNvPicPr/>
          <p:nvPr/>
        </p:nvPicPr>
        <p:blipFill>
          <a:blip r:embed="rId2"/>
          <a:stretch/>
        </p:blipFill>
        <p:spPr>
          <a:xfrm>
            <a:off x="3129840" y="899640"/>
            <a:ext cx="5509080" cy="3984840"/>
          </a:xfrm>
          <a:prstGeom prst="rect">
            <a:avLst/>
          </a:prstGeom>
          <a:ln>
            <a:noFill/>
          </a:ln>
        </p:spPr>
      </p:pic>
      <p:pic>
        <p:nvPicPr>
          <p:cNvPr id="288" name="Picture 4"/>
          <p:cNvPicPr/>
          <p:nvPr/>
        </p:nvPicPr>
        <p:blipFill>
          <a:blip r:embed="rId3"/>
          <a:stretch/>
        </p:blipFill>
        <p:spPr>
          <a:xfrm>
            <a:off x="335520" y="1429920"/>
            <a:ext cx="2121120" cy="3454560"/>
          </a:xfrm>
          <a:prstGeom prst="rect">
            <a:avLst/>
          </a:prstGeom>
          <a:ln>
            <a:noFill/>
          </a:ln>
        </p:spPr>
      </p:pic>
      <p:sp>
        <p:nvSpPr>
          <p:cNvPr id="289" name="CustomShape 5"/>
          <p:cNvSpPr/>
          <p:nvPr/>
        </p:nvSpPr>
        <p:spPr>
          <a:xfrm>
            <a:off x="220320" y="819360"/>
            <a:ext cx="28198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We gave samples on different platforms.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Prototype(2/2):</a:t>
            </a:r>
            <a:endParaRPr lang="en-US" sz="2700" b="0" strike="noStrike" spc="-1">
              <a:latin typeface="Arial"/>
            </a:endParaRPr>
          </a:p>
        </p:txBody>
      </p:sp>
      <p:pic>
        <p:nvPicPr>
          <p:cNvPr id="291" name="Picture 2"/>
          <p:cNvPicPr/>
          <p:nvPr/>
        </p:nvPicPr>
        <p:blipFill>
          <a:blip r:embed="rId2"/>
          <a:stretch/>
        </p:blipFill>
        <p:spPr>
          <a:xfrm>
            <a:off x="220320" y="1268280"/>
            <a:ext cx="4223160" cy="3069720"/>
          </a:xfrm>
          <a:prstGeom prst="rect">
            <a:avLst/>
          </a:prstGeom>
          <a:ln>
            <a:noFill/>
          </a:ln>
        </p:spPr>
      </p:pic>
      <p:pic>
        <p:nvPicPr>
          <p:cNvPr id="292" name="Picture 6"/>
          <p:cNvPicPr/>
          <p:nvPr/>
        </p:nvPicPr>
        <p:blipFill>
          <a:blip r:embed="rId3"/>
          <a:stretch/>
        </p:blipFill>
        <p:spPr>
          <a:xfrm>
            <a:off x="4699800" y="1055880"/>
            <a:ext cx="4227480" cy="328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Live Demo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EECE831-8710-4828-A7AB-15077A45B157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23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94480" fill="hold"/>
                                        <p:tgtEl>
                                          <p:spTgt spid="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295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295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4316040" y="2075040"/>
            <a:ext cx="556524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SECOND: HCI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PACT ANALYSIS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People (P)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800" b="0" strike="noStrike" spc="-1">
                <a:solidFill>
                  <a:srgbClr val="695D46"/>
                </a:solidFill>
                <a:latin typeface="Arial"/>
                <a:ea typeface="Open Sans"/>
              </a:rPr>
              <a:t>n Early 2020, the world suffered from some dilemmas due to coronavirus. In addition, everything had gone online. So, </a:t>
            </a:r>
            <a:r>
              <a:rPr lang="en-US" sz="1800" b="1" strike="noStrike" spc="-1">
                <a:solidFill>
                  <a:srgbClr val="695D46"/>
                </a:solidFill>
                <a:latin typeface="Arial"/>
                <a:ea typeface="Open Sans"/>
              </a:rPr>
              <a:t>students</a:t>
            </a:r>
            <a:r>
              <a:rPr lang="en-US" sz="1800" b="0" strike="noStrike" spc="-1">
                <a:solidFill>
                  <a:srgbClr val="695D46"/>
                </a:solidFill>
                <a:latin typeface="Arial"/>
                <a:ea typeface="Open Sans"/>
              </a:rPr>
              <a:t> need this online application to solve quizzes, and to be monitored more by teachers. </a:t>
            </a:r>
            <a:r>
              <a:rPr lang="en-US" sz="1800" b="1" strike="noStrike" spc="-1">
                <a:solidFill>
                  <a:srgbClr val="695D46"/>
                </a:solidFill>
                <a:latin typeface="Arial"/>
                <a:ea typeface="Open Sans"/>
              </a:rPr>
              <a:t>Teachers</a:t>
            </a:r>
            <a:r>
              <a:rPr lang="en-US" sz="1800" b="0" strike="noStrike" spc="-1">
                <a:solidFill>
                  <a:srgbClr val="695D46"/>
                </a:solidFill>
                <a:latin typeface="Arial"/>
                <a:ea typeface="Open Sans"/>
              </a:rPr>
              <a:t> need this application to make quizzes from a back of questions for students to test their work and monitor them. Besides to </a:t>
            </a:r>
            <a:r>
              <a:rPr lang="en-US" sz="1800" b="1" strike="noStrike" spc="-1">
                <a:solidFill>
                  <a:srgbClr val="695D46"/>
                </a:solidFill>
                <a:latin typeface="Arial"/>
                <a:ea typeface="Open Sans"/>
              </a:rPr>
              <a:t>student affairs’</a:t>
            </a:r>
            <a:r>
              <a:rPr lang="en-US" sz="1800" b="0" strike="noStrike" spc="-1">
                <a:solidFill>
                  <a:srgbClr val="695D46"/>
                </a:solidFill>
                <a:latin typeface="Arial"/>
                <a:ea typeface="Open Sans"/>
              </a:rPr>
              <a:t> and </a:t>
            </a:r>
            <a:r>
              <a:rPr lang="en-US" sz="1800" b="1" strike="noStrike" spc="-1">
                <a:solidFill>
                  <a:srgbClr val="695D46"/>
                </a:solidFill>
                <a:latin typeface="Arial"/>
                <a:ea typeface="Open Sans"/>
              </a:rPr>
              <a:t>personnel’s manager</a:t>
            </a:r>
            <a:r>
              <a:rPr lang="en-US" sz="1800" b="0" strike="noStrike" spc="-1">
                <a:solidFill>
                  <a:srgbClr val="695D46"/>
                </a:solidFill>
                <a:latin typeface="Arial"/>
                <a:ea typeface="Open Sans"/>
              </a:rPr>
              <a:t>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Activities (A)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800" b="0" strike="noStrike" spc="-1">
                <a:solidFill>
                  <a:srgbClr val="695D46"/>
                </a:solidFill>
                <a:latin typeface="Arial"/>
                <a:ea typeface="Open Sans"/>
              </a:rPr>
              <a:t>Teacher and student can register and log in into the system. Besides, teacher can insert a bank of questions and choose random questions from it. Teacher can add grades for the student and view them in his/her class. Student can answer these questions and can chat with his/her teacher, Besides, student can view his/her grades and schedule.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Context (C)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800" b="0" strike="noStrike" spc="-1">
                <a:solidFill>
                  <a:srgbClr val="695D46"/>
                </a:solidFill>
                <a:latin typeface="Arial"/>
                <a:ea typeface="Open Sans"/>
              </a:rPr>
              <a:t>The web application can be used in multiple places. It is mainly used online at home and in school to register.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FIRST: SOFTWARE ENGINEERING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Technologies (T)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800" b="0" u="sng" strike="noStrike" spc="-1">
                <a:solidFill>
                  <a:srgbClr val="695D46"/>
                </a:solidFill>
                <a:uFillTx/>
                <a:latin typeface="Open Sans"/>
                <a:ea typeface="Open Sans"/>
              </a:rPr>
              <a:t>Different platforms with different operating systems like: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○"/>
            </a:pPr>
            <a:r>
              <a:rPr lang="en-US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Web (PC, Laptops, through browsers)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○"/>
            </a:pPr>
            <a:r>
              <a:rPr lang="en-US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Android 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914400" lvl="1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○"/>
            </a:pPr>
            <a:r>
              <a:rPr lang="en-US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IOS devices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HTA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311760" y="243360"/>
            <a:ext cx="8520120" cy="4325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Registration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0- Launch Application.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1- Display Home Page.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2- Register for new account by pressing Sign Up. </a:t>
            </a: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2.1- Enter the registration credentials and fill in the form. 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2.2- Press Create Account =&gt; Account Created. </a:t>
            </a: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3- Sign In</a:t>
            </a:r>
          </a:p>
          <a:p>
            <a:pPr marL="114480">
              <a:lnSpc>
                <a:spcPct val="115000"/>
              </a:lnSpc>
              <a:buClr>
                <a:srgbClr val="695D46"/>
              </a:buClr>
            </a:pPr>
            <a:endParaRPr lang="en-US" sz="1600" b="0" strike="noStrike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pc="-1" dirty="0">
                <a:solidFill>
                  <a:srgbClr val="695D46"/>
                </a:solidFill>
                <a:latin typeface="Open Sans"/>
                <a:ea typeface="Open Sans"/>
              </a:rPr>
              <a:t>Student's Assignments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1- Click on menu.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2- Press on assignments to view. 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2.1- Solve all the questions in the form given. 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2.2- After finishing, press submit.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EC0054CB-1F22-4C99-9693-B27513279479}"/>
              </a:ext>
            </a:extLst>
          </p:cNvPr>
          <p:cNvSpPr txBox="1"/>
          <p:nvPr/>
        </p:nvSpPr>
        <p:spPr>
          <a:xfrm>
            <a:off x="311760" y="243360"/>
            <a:ext cx="8520120" cy="4325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9B7A1166-20FA-42B9-8368-7C56F010EA3B}"/>
              </a:ext>
            </a:extLst>
          </p:cNvPr>
          <p:cNvSpPr txBox="1"/>
          <p:nvPr/>
        </p:nvSpPr>
        <p:spPr>
          <a:xfrm>
            <a:off x="464160" y="395760"/>
            <a:ext cx="8520120" cy="4325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View Grades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1- Click on menu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2- Press on grades to view </a:t>
            </a: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2.1- View all his/her grades.</a:t>
            </a:r>
          </a:p>
          <a:p>
            <a:pPr marL="571680" lvl="1">
              <a:lnSpc>
                <a:spcPct val="115000"/>
              </a:lnSpc>
              <a:buClr>
                <a:srgbClr val="695D46"/>
              </a:buClr>
            </a:pPr>
            <a:endParaRPr lang="en-US" sz="1600" b="0" strike="noStrike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pc="-1" dirty="0">
                <a:solidFill>
                  <a:srgbClr val="695D46"/>
                </a:solidFill>
                <a:latin typeface="Open Sans"/>
                <a:ea typeface="Open Sans"/>
              </a:rPr>
              <a:t>See Recorded Videos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1- Click on menu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2- Press on see videos to view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2.1- Select the video he/she want to view.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2.2- After finishing, return.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3- View another activities.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25E73003-3479-4EA2-9057-D0C7F5EB6BBE}"/>
              </a:ext>
            </a:extLst>
          </p:cNvPr>
          <p:cNvSpPr txBox="1"/>
          <p:nvPr/>
        </p:nvSpPr>
        <p:spPr>
          <a:xfrm>
            <a:off x="228185" y="-76186"/>
            <a:ext cx="8520120" cy="5046393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Send Messages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1- Click on menu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2- Press on send messages.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2.1- Find his/her teacher to send message.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2.2- Click the link to send and view all your messages.</a:t>
            </a: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2.3- Type your message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2.4- Send Message</a:t>
            </a: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3- Now the teacher can check his/her received message.</a:t>
            </a:r>
          </a:p>
          <a:p>
            <a:pPr marL="114480">
              <a:lnSpc>
                <a:spcPct val="115000"/>
              </a:lnSpc>
              <a:buClr>
                <a:srgbClr val="695D46"/>
              </a:buClr>
            </a:pPr>
            <a:endParaRPr lang="en-US" sz="1600" b="0" strike="noStrike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pc="-1" dirty="0">
                <a:solidFill>
                  <a:srgbClr val="695D46"/>
                </a:solidFill>
                <a:latin typeface="Open Sans"/>
                <a:ea typeface="Open Sans"/>
              </a:rPr>
              <a:t>View Messages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1- Click on menu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2- Press on view messages.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2.1- Find his/her teacher to reply on message.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2.2- Click the link to reply.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2.3- Type your reply message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2.4- Send Message.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:a16="http://schemas.microsoft.com/office/drawing/2014/main" id="{A2E6CC64-92C2-47AD-B1D9-F4234D792478}"/>
              </a:ext>
            </a:extLst>
          </p:cNvPr>
          <p:cNvSpPr txBox="1"/>
          <p:nvPr/>
        </p:nvSpPr>
        <p:spPr>
          <a:xfrm>
            <a:off x="198689" y="27054"/>
            <a:ext cx="8520120" cy="4943152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Teacher - Add Assignments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1- Click on menu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2- Press on add assignments. </a:t>
            </a: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2.1- Write your question in its specific text box.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2.2- Add new questions by plus sign button.</a:t>
            </a: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2.3- Press Add Questions after finishing writing questions.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3- Now the student may check his/her assignment.</a:t>
            </a:r>
          </a:p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pc="-1" dirty="0">
                <a:solidFill>
                  <a:srgbClr val="695D46"/>
                </a:solidFill>
                <a:latin typeface="Open Sans"/>
                <a:ea typeface="Open Sans"/>
              </a:rPr>
              <a:t>Add Videos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1- Click on menu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2- Press on Add Video or link.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2.1- Fill in the form credentials (course name, video name).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2.2- Upload your video</a:t>
            </a:r>
          </a:p>
          <a:p>
            <a:pPr marL="1371600" lvl="2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2.2.1- Press the add button.</a:t>
            </a:r>
          </a:p>
          <a:p>
            <a:pPr marL="1371600" lvl="2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2.2.2- You can update your video status.</a:t>
            </a:r>
          </a:p>
          <a:p>
            <a:pPr marL="1371600" lvl="2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2.2.3- You can remove your video.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3- Now the student may check his/her videos section to view the recorded session.</a:t>
            </a:r>
          </a:p>
        </p:txBody>
      </p:sp>
    </p:spTree>
    <p:extLst>
      <p:ext uri="{BB962C8B-B14F-4D97-AF65-F5344CB8AC3E}">
        <p14:creationId xmlns:p14="http://schemas.microsoft.com/office/powerpoint/2010/main" val="4255395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C50437B0-6BBB-4797-8639-1C6C7F1EE271}"/>
              </a:ext>
            </a:extLst>
          </p:cNvPr>
          <p:cNvSpPr txBox="1"/>
          <p:nvPr/>
        </p:nvSpPr>
        <p:spPr>
          <a:xfrm>
            <a:off x="464160" y="395760"/>
            <a:ext cx="8520120" cy="4325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38694C28-2018-4C6F-8911-1CA635C33E6A}"/>
              </a:ext>
            </a:extLst>
          </p:cNvPr>
          <p:cNvSpPr txBox="1"/>
          <p:nvPr/>
        </p:nvSpPr>
        <p:spPr>
          <a:xfrm>
            <a:off x="311940" y="304353"/>
            <a:ext cx="8520120" cy="4325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View Answers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1- Click on menu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2- Press on view answers </a:t>
            </a: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2.1- View Students answers.</a:t>
            </a:r>
          </a:p>
          <a:p>
            <a:pPr marL="571680" lvl="1">
              <a:lnSpc>
                <a:spcPct val="115000"/>
              </a:lnSpc>
              <a:buClr>
                <a:srgbClr val="695D46"/>
              </a:buClr>
            </a:pPr>
            <a:endParaRPr lang="en-US" sz="1600" b="0" strike="noStrike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pc="-1" dirty="0">
                <a:solidFill>
                  <a:srgbClr val="695D46"/>
                </a:solidFill>
                <a:latin typeface="Open Sans"/>
                <a:ea typeface="Open Sans"/>
              </a:rPr>
              <a:t>Student Affairs - Add Student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1- Click on menu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2- Press on add student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2.1- Fill in the form by the new student's information.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2.2- Click Submit when you finish.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3- Then you may view all students added by pressing View Students</a:t>
            </a:r>
          </a:p>
        </p:txBody>
      </p:sp>
    </p:spTree>
    <p:extLst>
      <p:ext uri="{BB962C8B-B14F-4D97-AF65-F5344CB8AC3E}">
        <p14:creationId xmlns:p14="http://schemas.microsoft.com/office/powerpoint/2010/main" val="323033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C50437B0-6BBB-4797-8639-1C6C7F1EE271}"/>
              </a:ext>
            </a:extLst>
          </p:cNvPr>
          <p:cNvSpPr txBox="1"/>
          <p:nvPr/>
        </p:nvSpPr>
        <p:spPr>
          <a:xfrm>
            <a:off x="464160" y="395760"/>
            <a:ext cx="8520120" cy="4325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38694C28-2018-4C6F-8911-1CA635C33E6A}"/>
              </a:ext>
            </a:extLst>
          </p:cNvPr>
          <p:cNvSpPr txBox="1"/>
          <p:nvPr/>
        </p:nvSpPr>
        <p:spPr>
          <a:xfrm>
            <a:off x="19613" y="304353"/>
            <a:ext cx="8984280" cy="4325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Remove Student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1- Click on menu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2- Press on remove student </a:t>
            </a: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2.1- Select the student you want to remove.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2.2- Click Submit when you finish.</a:t>
            </a: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b="0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3- Then you may view all students with the update happened by pressing View Students.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endParaRPr lang="en-US" sz="1600" b="0" strike="noStrike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pc="-1" dirty="0">
                <a:solidFill>
                  <a:srgbClr val="695D46"/>
                </a:solidFill>
                <a:latin typeface="Open Sans"/>
                <a:ea typeface="Open Sans"/>
              </a:rPr>
              <a:t>View Students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1- Click on menu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2- Press on view students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2.1- View Students.</a:t>
            </a:r>
          </a:p>
        </p:txBody>
      </p:sp>
    </p:spTree>
    <p:extLst>
      <p:ext uri="{BB962C8B-B14F-4D97-AF65-F5344CB8AC3E}">
        <p14:creationId xmlns:p14="http://schemas.microsoft.com/office/powerpoint/2010/main" val="26938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C50437B0-6BBB-4797-8639-1C6C7F1EE271}"/>
              </a:ext>
            </a:extLst>
          </p:cNvPr>
          <p:cNvSpPr txBox="1"/>
          <p:nvPr/>
        </p:nvSpPr>
        <p:spPr>
          <a:xfrm>
            <a:off x="464160" y="395760"/>
            <a:ext cx="8520120" cy="4325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38694C28-2018-4C6F-8911-1CA635C33E6A}"/>
              </a:ext>
            </a:extLst>
          </p:cNvPr>
          <p:cNvSpPr txBox="1"/>
          <p:nvPr/>
        </p:nvSpPr>
        <p:spPr>
          <a:xfrm>
            <a:off x="103239" y="304352"/>
            <a:ext cx="8981767" cy="4584737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Personnel Affairs - Add Teacher(Profession)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1- Click on menu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2- Press on add profession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2.1- Fill in the form by the new employee’s information.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2.2- Click Submit when you finish.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3- Then you may view all teachers added by pressing View Teachers</a:t>
            </a:r>
          </a:p>
          <a:p>
            <a:pPr marL="571680" lvl="1">
              <a:lnSpc>
                <a:spcPct val="115000"/>
              </a:lnSpc>
              <a:buClr>
                <a:srgbClr val="695D46"/>
              </a:buClr>
            </a:pPr>
            <a:endParaRPr lang="en-US" sz="1600" b="0" strike="noStrike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pc="-1" dirty="0">
                <a:solidFill>
                  <a:srgbClr val="695D46"/>
                </a:solidFill>
                <a:latin typeface="Open Sans"/>
                <a:ea typeface="Open Sans"/>
              </a:rPr>
              <a:t>Remove Teacher(Profession)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1- Click on menu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2- Press on remove profession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2.1- Select the teacher you want to remove from the checkbox. 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2.2- Click Delete when you finish.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3- Then you may view all teachers with the update happened by pressing View Teachers.</a:t>
            </a:r>
          </a:p>
        </p:txBody>
      </p:sp>
    </p:spTree>
    <p:extLst>
      <p:ext uri="{BB962C8B-B14F-4D97-AF65-F5344CB8AC3E}">
        <p14:creationId xmlns:p14="http://schemas.microsoft.com/office/powerpoint/2010/main" val="1359802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C50437B0-6BBB-4797-8639-1C6C7F1EE271}"/>
              </a:ext>
            </a:extLst>
          </p:cNvPr>
          <p:cNvSpPr txBox="1"/>
          <p:nvPr/>
        </p:nvSpPr>
        <p:spPr>
          <a:xfrm>
            <a:off x="464160" y="395760"/>
            <a:ext cx="8520120" cy="4325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endParaRPr lang="en-US" sz="1600" spc="-1" dirty="0">
              <a:solidFill>
                <a:srgbClr val="695D46"/>
              </a:solidFill>
              <a:latin typeface="Open Sans"/>
              <a:ea typeface="Open Sans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38694C28-2018-4C6F-8911-1CA635C33E6A}"/>
              </a:ext>
            </a:extLst>
          </p:cNvPr>
          <p:cNvSpPr txBox="1"/>
          <p:nvPr/>
        </p:nvSpPr>
        <p:spPr>
          <a:xfrm>
            <a:off x="103239" y="304352"/>
            <a:ext cx="8981767" cy="4584737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114480">
              <a:lnSpc>
                <a:spcPct val="115000"/>
              </a:lnSpc>
              <a:buClr>
                <a:srgbClr val="695D46"/>
              </a:buClr>
            </a:pPr>
            <a:r>
              <a:rPr lang="en-US" sz="1600" b="1" u="sng" strike="noStrike" spc="-1" dirty="0">
                <a:solidFill>
                  <a:srgbClr val="695D46"/>
                </a:solidFill>
                <a:latin typeface="Open Sans"/>
                <a:ea typeface="Open Sans"/>
              </a:rPr>
              <a:t>View Teachers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0- Sign In 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1- Click on menu</a:t>
            </a: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2- Press on view teachers</a:t>
            </a:r>
          </a:p>
          <a:p>
            <a:pPr marL="914400" lvl="1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2.1- Now the personnel affairs employee can view all professions employed in school.</a:t>
            </a:r>
            <a:endParaRPr lang="en-US" sz="1600" b="0" strike="noStrike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114480">
              <a:lnSpc>
                <a:spcPct val="115000"/>
              </a:lnSpc>
              <a:buClr>
                <a:srgbClr val="695D46"/>
              </a:buClr>
            </a:pPr>
            <a:endParaRPr lang="en-US" sz="1600" b="1" u="sng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endParaRPr lang="en-US" sz="1600" b="1" u="sng" spc="-1" dirty="0">
              <a:solidFill>
                <a:srgbClr val="695D46"/>
              </a:solidFill>
              <a:latin typeface="Open Sans"/>
              <a:ea typeface="Open Sans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600" spc="-1" dirty="0">
                <a:solidFill>
                  <a:srgbClr val="695D46"/>
                </a:solidFill>
                <a:latin typeface="Open Sans"/>
                <a:ea typeface="Open Sans"/>
              </a:rPr>
              <a:t>4- Log out</a:t>
            </a:r>
          </a:p>
        </p:txBody>
      </p:sp>
    </p:spTree>
    <p:extLst>
      <p:ext uri="{BB962C8B-B14F-4D97-AF65-F5344CB8AC3E}">
        <p14:creationId xmlns:p14="http://schemas.microsoft.com/office/powerpoint/2010/main" val="109245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Introduction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2209162D-97B1-4896-BCA7-58BE75EA6801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4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2539080" y="2145600"/>
            <a:ext cx="4065480" cy="3340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424242"/>
                </a:solidFill>
                <a:latin typeface="PT Sans Narrow"/>
                <a:ea typeface="PT Sans Narrow"/>
              </a:rPr>
              <a:t>Any Questions ?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4B84699-EA61-4008-B616-80A7EDA2EB86}" type="slidenum">
              <a:rPr lang="en" sz="1000" b="0" strike="noStrike" spc="-1">
                <a:solidFill>
                  <a:srgbClr val="FFFFFF"/>
                </a:solidFill>
                <a:latin typeface="Open Sans"/>
                <a:ea typeface="Open Sans"/>
              </a:rPr>
              <a:t>40</a:t>
            </a:fld>
            <a:endParaRPr lang="en-US" sz="1000" b="0" strike="noStrike" spc="-1" dirty="0">
              <a:latin typeface="Times New Roman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668160" y="1467720"/>
            <a:ext cx="2999520" cy="90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47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THANK YOU!</a:t>
            </a:r>
            <a:endParaRPr lang="en-US" sz="47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DEC71DF4-BBD7-4A55-BCFB-7D1B54C0954B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5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35520" y="33120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7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Introduction:</a:t>
            </a:r>
            <a:endParaRPr lang="en-US" sz="2700" b="0" strike="noStrike" spc="-1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591120" y="1399680"/>
            <a:ext cx="7791840" cy="34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marL="4572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When coronavirus conquered Earth at the end of 2019, all </a:t>
            </a:r>
            <a:r>
              <a:rPr lang="en-US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entities</a:t>
            </a:r>
            <a:r>
              <a:rPr lang="en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 had gone online like: private and public companies, schools, universites, …etc.</a:t>
            </a:r>
            <a:br/>
            <a:r>
              <a:rPr lang="en" sz="1400" b="0" strike="noStrike" spc="-1">
                <a:solidFill>
                  <a:srgbClr val="695D46"/>
                </a:solidFill>
                <a:latin typeface="Open Sans"/>
              </a:rPr>
              <a:t> </a:t>
            </a:r>
            <a:endParaRPr lang="en-US" sz="1400" b="0" strike="noStrike" spc="-1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No doubt, some </a:t>
            </a:r>
            <a:r>
              <a:rPr lang="en-US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education authorities</a:t>
            </a:r>
            <a:r>
              <a:rPr lang="en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 in Egypt started e-learning especially universites. S</a:t>
            </a:r>
            <a:r>
              <a:rPr lang="en-US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o</a:t>
            </a:r>
            <a:r>
              <a:rPr lang="en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, we decided to create not only learning system but also, a management one.</a:t>
            </a:r>
            <a:br/>
            <a:r>
              <a:rPr lang="en" sz="1400" b="0" strike="noStrike" spc="-1">
                <a:solidFill>
                  <a:srgbClr val="695D46"/>
                </a:solidFill>
                <a:latin typeface="Open Sans"/>
              </a:rPr>
              <a:t> </a:t>
            </a:r>
            <a:endParaRPr lang="en-US" sz="1400" b="0" strike="noStrike" spc="-1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lang="en-US" sz="1400" b="0" strike="noStrike" spc="-1">
                <a:solidFill>
                  <a:srgbClr val="695D46"/>
                </a:solidFill>
                <a:latin typeface="Open Sans"/>
                <a:ea typeface="Open Sans"/>
              </a:rPr>
              <a:t>We believe that LMS in this pandemic time became something necessary all over the world.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en-US" sz="1400" b="0" strike="noStrike" spc="-1">
              <a:latin typeface="Arial"/>
            </a:endParaRPr>
          </a:p>
          <a:p>
            <a:pPr marL="139680">
              <a:lnSpc>
                <a:spcPct val="115000"/>
              </a:lnSpc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Problem Statement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BFA3654-6CE8-4FD6-B8FD-A0D62838B96E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6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11760" y="1700280"/>
            <a:ext cx="8520120" cy="226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just">
              <a:lnSpc>
                <a:spcPct val="150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-US" sz="1800" b="1" strike="noStrike" spc="-1">
                <a:solidFill>
                  <a:srgbClr val="FF0000"/>
                </a:solidFill>
                <a:latin typeface="Open Sans"/>
                <a:ea typeface="Open Sans"/>
              </a:rPr>
              <a:t>Online and e-learning</a:t>
            </a:r>
            <a:r>
              <a:rPr lang="en-US" sz="1800" b="1" strike="noStrike" spc="-1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lang="en-US" sz="1800" b="1" strike="noStrike" spc="-1">
                <a:solidFill>
                  <a:srgbClr val="FF0000"/>
                </a:solidFill>
                <a:latin typeface="Open Sans"/>
                <a:ea typeface="Open Sans"/>
              </a:rPr>
              <a:t>systems</a:t>
            </a:r>
            <a:r>
              <a:rPr lang="en-US" sz="1800" b="1" strike="noStrike" spc="-1">
                <a:solidFill>
                  <a:srgbClr val="695D46"/>
                </a:solidFill>
                <a:latin typeface="Open Sans"/>
                <a:ea typeface="Open Sans"/>
              </a:rPr>
              <a:t> for schools </a:t>
            </a:r>
            <a:r>
              <a:rPr lang="en-US" sz="1800" b="1" strike="noStrike" spc="-1">
                <a:solidFill>
                  <a:srgbClr val="FF0000"/>
                </a:solidFill>
                <a:latin typeface="Open Sans"/>
                <a:ea typeface="Open Sans"/>
              </a:rPr>
              <a:t>are a bit neglected.</a:t>
            </a:r>
            <a:r>
              <a:rPr lang="en-US" sz="1800" b="1" strike="noStrike" spc="-1">
                <a:solidFill>
                  <a:srgbClr val="695D46"/>
                </a:solidFill>
                <a:latin typeface="Open Sans"/>
                <a:ea typeface="Open Sans"/>
              </a:rPr>
              <a:t> So when the pandemic hit our country. The </a:t>
            </a:r>
            <a:r>
              <a:rPr lang="en-US" sz="1800" b="1" strike="noStrike" spc="-1">
                <a:solidFill>
                  <a:srgbClr val="FF0000"/>
                </a:solidFill>
                <a:latin typeface="Open Sans"/>
                <a:ea typeface="Open Sans"/>
              </a:rPr>
              <a:t>online system</a:t>
            </a:r>
            <a:r>
              <a:rPr lang="en-US" sz="1800" b="1" strike="noStrike" spc="-1">
                <a:solidFill>
                  <a:srgbClr val="695D46"/>
                </a:solidFill>
                <a:latin typeface="Open Sans"/>
                <a:ea typeface="Open Sans"/>
              </a:rPr>
              <a:t> was needed more than ever. It was not provided the way that the student needed it to be for him/her to benefit fully from it.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1D97C081-F8B6-458D-9FA0-D6B84946B405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7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24640" y="236520"/>
            <a:ext cx="3795120" cy="76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EF6C00"/>
                </a:solidFill>
                <a:latin typeface="PT Sans Narrow"/>
                <a:ea typeface="PT Sans Narrow"/>
              </a:rPr>
              <a:t>Problem Statement: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b="1" strike="noStrike" spc="-1">
                <a:solidFill>
                  <a:srgbClr val="434343"/>
                </a:solidFill>
                <a:latin typeface="PT Sans Narrow"/>
                <a:ea typeface="PT Sans Narrow"/>
              </a:rPr>
              <a:t>System Overview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F68654BB-9C95-4B91-8CCF-A28024FC5635}" type="slidenum">
              <a:rPr lang="en" sz="1000" b="0" strike="noStrike" spc="-1">
                <a:solidFill>
                  <a:srgbClr val="434343"/>
                </a:solidFill>
                <a:latin typeface="Open Sans"/>
                <a:ea typeface="Open Sans"/>
              </a:rPr>
              <a:t>8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81E58AFC-511A-4366-86C6-79872D0837B7}" type="slidenum">
              <a:rPr lang="en" sz="1000" b="0" strike="noStrike" spc="-1">
                <a:solidFill>
                  <a:srgbClr val="695D46"/>
                </a:solidFill>
                <a:latin typeface="Open Sans"/>
                <a:ea typeface="Open Sans"/>
              </a:rPr>
              <a:t>9</a:t>
            </a:fld>
            <a:endParaRPr lang="en-US" sz="1000" b="0" strike="noStrike" spc="-1">
              <a:latin typeface="Times New Roman"/>
            </a:endParaRPr>
          </a:p>
        </p:txBody>
      </p:sp>
      <p:pic>
        <p:nvPicPr>
          <p:cNvPr id="230" name="Picture 4"/>
          <p:cNvPicPr/>
          <p:nvPr/>
        </p:nvPicPr>
        <p:blipFill>
          <a:blip r:embed="rId2"/>
          <a:stretch/>
        </p:blipFill>
        <p:spPr>
          <a:xfrm>
            <a:off x="2348280" y="0"/>
            <a:ext cx="4354560" cy="503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1154</Words>
  <Application>Microsoft Office PowerPoint</Application>
  <PresentationFormat>On-screen Show (16:9)</PresentationFormat>
  <Paragraphs>205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Open Sans</vt:lpstr>
      <vt:lpstr>Pacifico</vt:lpstr>
      <vt:lpstr>PT Sans Narrow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Bite   Video Timestamps and Description</dc:title>
  <dc:subject/>
  <dc:creator/>
  <dc:description/>
  <cp:lastModifiedBy>Philip G.Hanna</cp:lastModifiedBy>
  <cp:revision>31</cp:revision>
  <dcterms:modified xsi:type="dcterms:W3CDTF">2021-06-13T21:03:58Z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25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37</vt:i4>
  </property>
</Properties>
</file>